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7559675" cy="106918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nan Cazzaniga" userId="684fbe97486500ac" providerId="LiveId" clId="{02436110-235D-4ED5-ADE8-A43F4D053268}"/>
    <pc:docChg chg="custSel modSld">
      <pc:chgData name="Hernan Cazzaniga" userId="684fbe97486500ac" providerId="LiveId" clId="{02436110-235D-4ED5-ADE8-A43F4D053268}" dt="2022-05-09T17:54:26.722" v="177" actId="20577"/>
      <pc:docMkLst>
        <pc:docMk/>
      </pc:docMkLst>
      <pc:sldChg chg="modSp mod">
        <pc:chgData name="Hernan Cazzaniga" userId="684fbe97486500ac" providerId="LiveId" clId="{02436110-235D-4ED5-ADE8-A43F4D053268}" dt="2022-05-09T17:45:36.412" v="11" actId="20577"/>
        <pc:sldMkLst>
          <pc:docMk/>
          <pc:sldMk cId="0" sldId="256"/>
        </pc:sldMkLst>
        <pc:spChg chg="mod">
          <ac:chgData name="Hernan Cazzaniga" userId="684fbe97486500ac" providerId="LiveId" clId="{02436110-235D-4ED5-ADE8-A43F4D053268}" dt="2022-05-09T17:44:32.395" v="0" actId="1076"/>
          <ac:spMkLst>
            <pc:docMk/>
            <pc:sldMk cId="0" sldId="256"/>
            <ac:spMk id="84" creationId="{00000000-0000-0000-0000-000000000000}"/>
          </ac:spMkLst>
        </pc:spChg>
        <pc:spChg chg="mod">
          <ac:chgData name="Hernan Cazzaniga" userId="684fbe97486500ac" providerId="LiveId" clId="{02436110-235D-4ED5-ADE8-A43F4D053268}" dt="2022-05-09T17:45:36.412" v="11" actId="20577"/>
          <ac:spMkLst>
            <pc:docMk/>
            <pc:sldMk cId="0" sldId="256"/>
            <ac:spMk id="86" creationId="{00000000-0000-0000-0000-000000000000}"/>
          </ac:spMkLst>
        </pc:spChg>
      </pc:sldChg>
      <pc:sldChg chg="modSp mod">
        <pc:chgData name="Hernan Cazzaniga" userId="684fbe97486500ac" providerId="LiveId" clId="{02436110-235D-4ED5-ADE8-A43F4D053268}" dt="2022-05-09T17:54:26.722" v="177" actId="20577"/>
        <pc:sldMkLst>
          <pc:docMk/>
          <pc:sldMk cId="0" sldId="261"/>
        </pc:sldMkLst>
        <pc:spChg chg="mod">
          <ac:chgData name="Hernan Cazzaniga" userId="684fbe97486500ac" providerId="LiveId" clId="{02436110-235D-4ED5-ADE8-A43F4D053268}" dt="2022-05-09T17:54:26.722" v="177" actId="20577"/>
          <ac:spMkLst>
            <pc:docMk/>
            <pc:sldMk cId="0" sldId="261"/>
            <ac:spMk id="108" creationId="{00000000-0000-0000-0000-000000000000}"/>
          </ac:spMkLst>
        </pc:spChg>
      </pc:sldChg>
      <pc:sldChg chg="modSp mod">
        <pc:chgData name="Hernan Cazzaniga" userId="684fbe97486500ac" providerId="LiveId" clId="{02436110-235D-4ED5-ADE8-A43F4D053268}" dt="2022-05-09T17:50:37.636" v="120" actId="20577"/>
        <pc:sldMkLst>
          <pc:docMk/>
          <pc:sldMk cId="0" sldId="262"/>
        </pc:sldMkLst>
        <pc:spChg chg="mod">
          <ac:chgData name="Hernan Cazzaniga" userId="684fbe97486500ac" providerId="LiveId" clId="{02436110-235D-4ED5-ADE8-A43F4D053268}" dt="2022-05-09T17:50:37.636" v="120" actId="20577"/>
          <ac:spMkLst>
            <pc:docMk/>
            <pc:sldMk cId="0" sldId="262"/>
            <ac:spMk id="113" creationId="{00000000-0000-0000-0000-000000000000}"/>
          </ac:spMkLst>
        </pc:spChg>
      </pc:sldChg>
      <pc:sldChg chg="modSp mod">
        <pc:chgData name="Hernan Cazzaniga" userId="684fbe97486500ac" providerId="LiveId" clId="{02436110-235D-4ED5-ADE8-A43F4D053268}" dt="2022-05-09T17:51:05.975" v="123" actId="20577"/>
        <pc:sldMkLst>
          <pc:docMk/>
          <pc:sldMk cId="0" sldId="265"/>
        </pc:sldMkLst>
        <pc:spChg chg="mod">
          <ac:chgData name="Hernan Cazzaniga" userId="684fbe97486500ac" providerId="LiveId" clId="{02436110-235D-4ED5-ADE8-A43F4D053268}" dt="2022-05-09T17:51:05.975" v="123" actId="20577"/>
          <ac:spMkLst>
            <pc:docMk/>
            <pc:sldMk cId="0" sldId="265"/>
            <ac:spMk id="12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A588EFA-C9EC-4687-A9B5-869A9D8B532A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C515753-735F-4F0F-AE38-AADB38AD03D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34D9660-644D-4028-81B0-621C9D15FE2D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C688E2D-A90D-419F-AA7F-F057A93747B2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75A4F43-8A7B-47AD-B430-A2E73A7D47F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AR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566F882-9551-403F-9D64-43070C4AA87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4946D3C-734A-4CFC-9BEA-7FA03CF3934C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2565293-FFB5-46F3-8C61-2CB31984FE89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EB381F5-3DE5-4546-9E1B-6BE0A7290D7E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A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AC43F27-BF92-4DBD-8112-3CD92B276662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5141B09-27FA-44DF-A112-0D0A0D80A00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AR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8E3126D-F891-449F-BC88-B0428BD2B8A4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4B39478-14B2-4549-B6C3-B6EE5318D53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7A65C15-4BBA-4C88-8D4D-9B63C3D23CC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E2D67FA-ED1B-4784-B224-E2DE9EB7F8B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0019156-A50B-4B0B-96D9-B272DAB9E2BB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1328B6E-2BE6-460C-AAD0-D6EB06DA578C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4855116-8223-458B-AAB7-496C5A422957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6141C72-E0A8-4197-961F-2BB9E35BE7C3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97E9F72-B769-4885-A1CA-CD69DAD88496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A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787DAE-8B93-4EC7-B830-2BC27F86EF9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97E9909-3D19-453E-8D02-6B7817AA97C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48DA183-8BD9-46BD-8237-B1D0FDC30973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A6008F2-E70F-4BD9-B60B-BD24FA732BB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s-ES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A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s-A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s-AR" sz="1200" b="0" strike="noStrike" spc="-1">
                <a:solidFill>
                  <a:srgbClr val="8B8B8B"/>
                </a:solidFill>
                <a:latin typeface="Calibri"/>
              </a:rPr>
              <a:t>&lt;fecha/hora&gt;</a:t>
            </a:r>
            <a:endParaRPr lang="es-A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es-AR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es-AR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s-A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95668B0-EBC3-4DA8-997A-61926C89F4B8}" type="slidenum">
              <a:rPr lang="es-A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A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8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AR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AR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s-ES" sz="44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A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  <a:endParaRPr lang="es-AR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  <a:endParaRPr lang="es-AR" sz="2000" b="0" strike="noStrike" spc="-1">
              <a:solidFill>
                <a:srgbClr val="000000"/>
              </a:solidFill>
              <a:latin typeface="Calibri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  <a:endParaRPr lang="es-A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s-A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s-AR" sz="1200" b="0" strike="noStrike" spc="-1">
                <a:solidFill>
                  <a:srgbClr val="8B8B8B"/>
                </a:solidFill>
                <a:latin typeface="Calibri"/>
              </a:rPr>
              <a:t>&lt;fecha/hora&gt;</a:t>
            </a:r>
            <a:endParaRPr lang="es-AR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es-AR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es-AR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s-A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4680F7C-7E06-406E-AADC-CC4EF9FEE821}" type="slidenum">
              <a:rPr lang="es-A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A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>
            <a:alphaModFix amt="72000"/>
          </a:blip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"/>
          <p:cNvSpPr/>
          <p:nvPr/>
        </p:nvSpPr>
        <p:spPr>
          <a:xfrm>
            <a:off x="1354320" y="0"/>
            <a:ext cx="9482760" cy="6857640"/>
          </a:xfrm>
          <a:prstGeom prst="rect">
            <a:avLst/>
          </a:prstGeom>
          <a:gradFill rotWithShape="0">
            <a:gsLst>
              <a:gs pos="0">
                <a:srgbClr val="4472C4">
                  <a:alpha val="82352"/>
                </a:srgbClr>
              </a:gs>
              <a:gs pos="100000">
                <a:srgbClr val="AFABAB"/>
              </a:gs>
            </a:gsLst>
            <a:lin ang="4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3" name="Picture 10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84" name="Freeform: Shape 12"/>
          <p:cNvSpPr/>
          <p:nvPr/>
        </p:nvSpPr>
        <p:spPr>
          <a:xfrm>
            <a:off x="2177400" y="0"/>
            <a:ext cx="7837200" cy="6857640"/>
          </a:xfrm>
          <a:custGeom>
            <a:avLst/>
            <a:gdLst/>
            <a:ahLst/>
            <a:cxnLst/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ABC0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5" name="Imagen 3"/>
          <p:cNvPicPr/>
          <p:nvPr/>
        </p:nvPicPr>
        <p:blipFill>
          <a:blip r:embed="rId4"/>
          <a:stretch/>
        </p:blipFill>
        <p:spPr>
          <a:xfrm>
            <a:off x="3693240" y="1176840"/>
            <a:ext cx="4547880" cy="4654080"/>
          </a:xfrm>
          <a:prstGeom prst="rect">
            <a:avLst/>
          </a:prstGeom>
          <a:ln w="0">
            <a:noFill/>
          </a:ln>
        </p:spPr>
      </p:pic>
      <p:sp>
        <p:nvSpPr>
          <p:cNvPr id="86" name="CuadroTexto 5"/>
          <p:cNvSpPr/>
          <p:nvPr/>
        </p:nvSpPr>
        <p:spPr>
          <a:xfrm>
            <a:off x="3794760" y="6023520"/>
            <a:ext cx="4446360" cy="364680"/>
          </a:xfrm>
          <a:prstGeom prst="rect">
            <a:avLst/>
          </a:prstGeom>
          <a:noFill/>
          <a:ln w="0"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1800" b="1" strike="noStrike" spc="-1" dirty="0" err="1">
                <a:solidFill>
                  <a:srgbClr val="4472C4"/>
                </a:solidFill>
                <a:latin typeface="Calibri"/>
              </a:rPr>
              <a:t>Resolución</a:t>
            </a:r>
            <a:r>
              <a:rPr lang="en-US" sz="1800" b="1" strike="noStrike" spc="-1" dirty="0">
                <a:solidFill>
                  <a:srgbClr val="4472C4"/>
                </a:solidFill>
                <a:latin typeface="Calibri"/>
              </a:rPr>
              <a:t> CS 018/2022</a:t>
            </a:r>
            <a:endParaRPr lang="es-A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217080" y="289080"/>
            <a:ext cx="8595000" cy="1905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9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pt-BR" sz="5300" b="1" strike="noStrike" spc="-1">
                <a:solidFill>
                  <a:srgbClr val="4472C4"/>
                </a:solidFill>
                <a:latin typeface="Calibri Light"/>
              </a:rPr>
              <a:t>Carga de información en el SASPI</a:t>
            </a:r>
            <a:br>
              <a:rPr sz="5300"/>
            </a:br>
            <a:r>
              <a:rPr lang="pt-BR" sz="5300" b="1" strike="noStrike" spc="-1">
                <a:solidFill>
                  <a:srgbClr val="4472C4"/>
                </a:solidFill>
                <a:latin typeface="Calibri Light"/>
              </a:rPr>
              <a:t>Primeros Pasos</a:t>
            </a:r>
            <a:br>
              <a:rPr sz="3600"/>
            </a:br>
            <a:endParaRPr lang="es-AR" sz="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651600" y="1965960"/>
            <a:ext cx="7861320" cy="4602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7500" lnSpcReduction="20000"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Quienes no son usuarios deben Registrar usuario y contraseña e ingresar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Ir a mis proyectos y </a:t>
            </a:r>
            <a:r>
              <a:rPr lang="es-AR" sz="2400" b="0" strike="noStrike" spc="-1" dirty="0" err="1">
                <a:solidFill>
                  <a:srgbClr val="000000"/>
                </a:solidFill>
                <a:latin typeface="Calibri"/>
              </a:rPr>
              <a:t>clikear</a:t>
            </a: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 en nuevo (la carga corresponde hacerla desde el rol de director y los otros participantes también deben registrar sus datos)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En la página que se abre van a ver que dice convocatoria. Ahí deben elegir PROFAE 2022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Donde dice tipo de proyecto le ofrece solo la opción de extensión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En unidad de investigación poner secretaria de extensión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En unidad académica selecciona en aquella donde se presentará el proyecto. 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Automáticamente se le asignará un código al proyecto y les habilita a descargar un formulario en formato </a:t>
            </a:r>
            <a:r>
              <a:rPr lang="es-AR" sz="2400" b="0" strike="noStrike" spc="-1" dirty="0" err="1">
                <a:solidFill>
                  <a:srgbClr val="000000"/>
                </a:solidFill>
                <a:latin typeface="Calibri"/>
              </a:rPr>
              <a:t>word</a:t>
            </a: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 para redactar el proyecto.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s-AR" sz="2400" b="0" strike="noStrike" spc="-1" dirty="0">
                <a:solidFill>
                  <a:srgbClr val="000000"/>
                </a:solidFill>
                <a:latin typeface="Calibri"/>
              </a:rPr>
              <a:t>Deben completar el título y un resumen y los otros campos puestos a disposición y subir el formulario </a:t>
            </a:r>
          </a:p>
        </p:txBody>
      </p:sp>
      <p:sp>
        <p:nvSpPr>
          <p:cNvPr id="129" name="Rectangle 28"/>
          <p:cNvSpPr/>
          <p:nvPr/>
        </p:nvSpPr>
        <p:spPr>
          <a:xfrm>
            <a:off x="10089000" y="0"/>
            <a:ext cx="2102760" cy="685764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Oval 30"/>
          <p:cNvSpPr/>
          <p:nvPr/>
        </p:nvSpPr>
        <p:spPr>
          <a:xfrm>
            <a:off x="8915400" y="2359080"/>
            <a:ext cx="2139840" cy="2139840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Marcador de contenido 3"/>
          <p:cNvSpPr/>
          <p:nvPr/>
        </p:nvSpPr>
        <p:spPr>
          <a:xfrm>
            <a:off x="9030600" y="2474280"/>
            <a:ext cx="1912320" cy="190908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44880" y="627480"/>
            <a:ext cx="9293400" cy="17308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8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pt-BR" sz="4800" b="1" strike="noStrike" spc="-1">
                <a:solidFill>
                  <a:srgbClr val="000000"/>
                </a:solidFill>
                <a:latin typeface="Calibri Light"/>
              </a:rPr>
              <a:t>Aspectos novedosos de esta convocatoria</a:t>
            </a:r>
            <a:br>
              <a:rPr sz="3600"/>
            </a:br>
            <a:endParaRPr lang="es-AR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1136520" y="2278080"/>
            <a:ext cx="6467400" cy="3450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AR" sz="3600" b="0" strike="noStrike" spc="-1">
                <a:solidFill>
                  <a:srgbClr val="000000"/>
                </a:solidFill>
                <a:latin typeface="Calibri"/>
              </a:rPr>
              <a:t>Sistema de Acreditación y Seguimiento de Proyectos de Investigación (SASPI) 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AR" sz="3600" b="0" strike="noStrike" spc="-1">
                <a:solidFill>
                  <a:srgbClr val="000000"/>
                </a:solidFill>
                <a:latin typeface="Calibri"/>
              </a:rPr>
              <a:t>Prácticas Sociales Educativas Ordenanza 063/19</a:t>
            </a: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Rectangle 28"/>
          <p:cNvSpPr/>
          <p:nvPr/>
        </p:nvSpPr>
        <p:spPr>
          <a:xfrm>
            <a:off x="10089000" y="0"/>
            <a:ext cx="2102760" cy="685764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Oval 30"/>
          <p:cNvSpPr/>
          <p:nvPr/>
        </p:nvSpPr>
        <p:spPr>
          <a:xfrm>
            <a:off x="8915400" y="2359080"/>
            <a:ext cx="2139840" cy="2139840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Marcador de contenido 3"/>
          <p:cNvSpPr/>
          <p:nvPr/>
        </p:nvSpPr>
        <p:spPr>
          <a:xfrm>
            <a:off x="9030600" y="2474280"/>
            <a:ext cx="1912320" cy="190908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26"/>
          <p:cNvSpPr/>
          <p:nvPr/>
        </p:nvSpPr>
        <p:spPr>
          <a:xfrm>
            <a:off x="0" y="0"/>
            <a:ext cx="608184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Rectangle 2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3965B5"/>
              </a:gs>
              <a:gs pos="100000">
                <a:srgbClr val="3B3838"/>
              </a:gs>
            </a:gsLst>
            <a:lin ang="4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4" name="Picture 30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40080" y="1608120"/>
            <a:ext cx="3668760" cy="3205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4400" b="1" strike="noStrike" spc="-1">
                <a:solidFill>
                  <a:srgbClr val="FFFFFF"/>
                </a:solidFill>
                <a:latin typeface="Calibri Light"/>
              </a:rPr>
              <a:t>¿Qué es el SASPI? </a:t>
            </a:r>
            <a:br>
              <a:rPr sz="4400"/>
            </a:br>
            <a:r>
              <a:rPr lang="en-US" sz="4400" b="1" strike="noStrike" spc="-1">
                <a:solidFill>
                  <a:srgbClr val="FFFFFF"/>
                </a:solidFill>
                <a:latin typeface="Calibri Light"/>
              </a:rPr>
              <a:t>y </a:t>
            </a:r>
            <a:br>
              <a:rPr sz="4400"/>
            </a:br>
            <a:r>
              <a:rPr lang="en-US" sz="4400" b="1" strike="noStrike" spc="-1">
                <a:solidFill>
                  <a:srgbClr val="FFFFFF"/>
                </a:solidFill>
                <a:latin typeface="Calibri Light"/>
              </a:rPr>
              <a:t>¿Por qué lo empleamos en esta convocatoria?</a:t>
            </a:r>
            <a:endParaRPr lang="es-A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0480" y="801720"/>
            <a:ext cx="5305680" cy="5230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El SASPI es el Sistema que utiliza la Secretaría General de Ciencia y Tecnología de la UNaM para llevar a cabo digitalmente el proceso de carga, acreditación y seguimiento de los proyectos de investigación.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Con la adopción de esta Plataforma la Secretaría General de Extensión Universitaria inicia una política institucional que tiene por finalidad establecer un mecanismo análogo para los proyectos de Extensión. 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26"/>
          <p:cNvSpPr/>
          <p:nvPr/>
        </p:nvSpPr>
        <p:spPr>
          <a:xfrm>
            <a:off x="0" y="0"/>
            <a:ext cx="608184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Rectangle 2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3965B5"/>
              </a:gs>
              <a:gs pos="100000">
                <a:srgbClr val="3B3838"/>
              </a:gs>
            </a:gsLst>
            <a:lin ang="4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9" name="Picture 30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40080" y="2053800"/>
            <a:ext cx="3668760" cy="2759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7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es-AR" sz="4400" b="1" strike="noStrike" spc="-1">
                <a:solidFill>
                  <a:srgbClr val="FFFFFF"/>
                </a:solidFill>
                <a:latin typeface="Calibri Light"/>
              </a:rPr>
              <a:t>Marco normativo de las Prácticas Sociales Educativas en la UNaM</a:t>
            </a:r>
            <a:endParaRPr lang="es-A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5979240" y="1680120"/>
            <a:ext cx="5766480" cy="5943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4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>
                <a:solidFill>
                  <a:srgbClr val="4472C4"/>
                </a:solidFill>
                <a:latin typeface="Calibri"/>
              </a:rPr>
              <a:t>Las PSE están regidas por el reglamento aprobado en la Ordenanza 063/19</a:t>
            </a:r>
            <a:endParaRPr lang="es-A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00"/>
                </a:solidFill>
                <a:latin typeface="Calibri"/>
              </a:rPr>
              <a:t>Establece: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4472C4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n-US" sz="2400" b="1" strike="noStrike" spc="-1">
                <a:solidFill>
                  <a:srgbClr val="4472C4"/>
                </a:solidFill>
                <a:latin typeface="Calibri"/>
              </a:rPr>
              <a:t>Definición alcance y modalidad de las PSE.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(artículos 1 al 5 del reglamento)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1" strike="noStrike" spc="-1">
                <a:solidFill>
                  <a:srgbClr val="4472C4"/>
                </a:solidFill>
                <a:latin typeface="Calibri"/>
              </a:rPr>
              <a:t>Requisitos, registro y pasos para la  aprobación de proyectos: 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(artículos 6 a 14)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4472C4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n-US" sz="2400" b="1" strike="noStrike" spc="-1">
                <a:solidFill>
                  <a:srgbClr val="4472C4"/>
                </a:solidFill>
                <a:latin typeface="Calibri"/>
              </a:rPr>
              <a:t>Condiciones para la inscripción, selección y evaluación de desempeño de los estudiantes 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(artículos 15 a 19)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6"/>
          <p:cNvSpPr/>
          <p:nvPr/>
        </p:nvSpPr>
        <p:spPr>
          <a:xfrm>
            <a:off x="0" y="0"/>
            <a:ext cx="608184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Rectangle 2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3965B5"/>
              </a:gs>
              <a:gs pos="100000">
                <a:srgbClr val="3B3838"/>
              </a:gs>
            </a:gsLst>
            <a:lin ang="4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4" name="Picture 30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40080" y="2053800"/>
            <a:ext cx="3668760" cy="2759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4400" b="1" strike="noStrike" spc="-1">
                <a:solidFill>
                  <a:srgbClr val="FFFFFF"/>
                </a:solidFill>
                <a:latin typeface="Calibri Light"/>
              </a:rPr>
              <a:t>¿Qué son las Prácticas Sociales Educativas?</a:t>
            </a:r>
            <a:endParaRPr lang="es-A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6109920" y="1817280"/>
            <a:ext cx="5766480" cy="5131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2000"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4472C4"/>
              </a:buClr>
              <a:buFont typeface="Wingdings" charset="2"/>
              <a:buChar char=""/>
            </a:pPr>
            <a:r>
              <a:rPr lang="en-US" sz="3000" b="1" strike="noStrike" spc="-1">
                <a:solidFill>
                  <a:srgbClr val="4472C4"/>
                </a:solidFill>
                <a:latin typeface="Calibri"/>
              </a:rPr>
              <a:t>Experiencias formativas</a:t>
            </a:r>
            <a:r>
              <a:rPr lang="en-US" sz="3000" b="0" strike="noStrike" spc="-1">
                <a:solidFill>
                  <a:srgbClr val="000000"/>
                </a:solidFill>
                <a:latin typeface="Calibri"/>
              </a:rPr>
              <a:t>: ético-ciudadana y teórico-práctica (curricularizables) para los estudiantes. </a:t>
            </a:r>
            <a:endParaRPr lang="es-AR" sz="3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3000" b="0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000" b="1" strike="noStrike" spc="-1">
                <a:solidFill>
                  <a:srgbClr val="4472C4"/>
                </a:solidFill>
                <a:latin typeface="Calibri"/>
              </a:rPr>
              <a:t>Proyectos Integrales</a:t>
            </a:r>
            <a:r>
              <a:rPr lang="en-US" sz="3000" b="0" strike="noStrike" spc="-1">
                <a:solidFill>
                  <a:srgbClr val="000000"/>
                </a:solidFill>
                <a:latin typeface="Calibri"/>
              </a:rPr>
              <a:t>: promueven la articulación entre saberes propios de la trayectoria académica y/o de investigación de los estudiantes convocados y las respuestas a problemas planteados en el territorio.</a:t>
            </a:r>
            <a:endParaRPr lang="es-AR" sz="3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4472C4"/>
              </a:buClr>
              <a:buFont typeface="Wingdings" charset="2"/>
              <a:buChar char=""/>
            </a:pPr>
            <a:r>
              <a:rPr lang="en-US" sz="3000" b="1" strike="noStrike" spc="-1">
                <a:solidFill>
                  <a:srgbClr val="4472C4"/>
                </a:solidFill>
                <a:latin typeface="Calibri"/>
              </a:rPr>
              <a:t>Diálogo de saberes:  </a:t>
            </a:r>
            <a:r>
              <a:rPr lang="en-US" sz="3000" b="0" strike="noStrike" spc="-1">
                <a:solidFill>
                  <a:srgbClr val="000000"/>
                </a:solidFill>
                <a:latin typeface="Calibri"/>
              </a:rPr>
              <a:t>construye nuevos saberes a partir de los diálogos con los agentes con los que se interactúa en el territorio y la participación en el equipo responsable de llevar a cabo la propuesta.</a:t>
            </a:r>
            <a:endParaRPr lang="es-AR" sz="3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344880" y="627480"/>
            <a:ext cx="9293400" cy="17308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1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3600" b="1" strike="noStrike" spc="-1">
                <a:solidFill>
                  <a:srgbClr val="000000"/>
                </a:solidFill>
                <a:latin typeface="Calibri Light"/>
              </a:rPr>
              <a:t>Montos asignados a cada Unidad Académica y  </a:t>
            </a:r>
            <a:br>
              <a:rPr sz="3600"/>
            </a:br>
            <a:r>
              <a:rPr lang="en-US" sz="3600" b="1" strike="noStrike" spc="-1">
                <a:solidFill>
                  <a:srgbClr val="000000"/>
                </a:solidFill>
                <a:latin typeface="Calibri Light"/>
              </a:rPr>
              <a:t>montos máximos establecidos para cada Proyecto</a:t>
            </a:r>
            <a:br>
              <a:rPr sz="3600"/>
            </a:br>
            <a:r>
              <a:rPr lang="en-US" sz="3600" b="1" strike="noStrike" spc="-1">
                <a:solidFill>
                  <a:srgbClr val="000000"/>
                </a:solidFill>
                <a:latin typeface="Calibri Light"/>
              </a:rPr>
              <a:t>definidos en la Resolución 01/21</a:t>
            </a:r>
            <a:endParaRPr lang="es-A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344880" y="2278080"/>
            <a:ext cx="8031600" cy="42904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Se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asignó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cada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Facultad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la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suma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de cuatro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cientos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ochenta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mil pesos ($ </a:t>
            </a:r>
            <a:r>
              <a:rPr lang="en-US" sz="2400" spc="-1" dirty="0">
                <a:solidFill>
                  <a:srgbClr val="000000"/>
                </a:solidFill>
                <a:latin typeface="Calibri"/>
              </a:rPr>
              <a:t>48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0.000)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Se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asignó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cada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Escuela la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suma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de 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doscientos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cuarenta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mil pesos ($240.000)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El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monto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máximo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para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cada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Proyecto es de </a:t>
            </a:r>
            <a:r>
              <a:rPr lang="en-US" sz="2400" spc="-1" dirty="0" err="1">
                <a:solidFill>
                  <a:srgbClr val="000000"/>
                </a:solidFill>
                <a:latin typeface="Calibri"/>
              </a:rPr>
              <a:t>och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enta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mil pesos ($80.000) 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Rectangle 28"/>
          <p:cNvSpPr/>
          <p:nvPr/>
        </p:nvSpPr>
        <p:spPr>
          <a:xfrm>
            <a:off x="10089000" y="0"/>
            <a:ext cx="2102760" cy="685764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Oval 30"/>
          <p:cNvSpPr/>
          <p:nvPr/>
        </p:nvSpPr>
        <p:spPr>
          <a:xfrm>
            <a:off x="8915400" y="2359080"/>
            <a:ext cx="2139840" cy="2139840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Marcador de contenido 3"/>
          <p:cNvSpPr/>
          <p:nvPr/>
        </p:nvSpPr>
        <p:spPr>
          <a:xfrm>
            <a:off x="9030600" y="2474280"/>
            <a:ext cx="1912320" cy="190908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2627640" y="935280"/>
            <a:ext cx="4067280" cy="315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17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pt-BR" sz="5300" b="1" strike="noStrike" spc="-1">
                <a:solidFill>
                  <a:srgbClr val="4472C4"/>
                </a:solidFill>
                <a:latin typeface="Calibri Light"/>
              </a:rPr>
              <a:t>Plazos Previstos</a:t>
            </a:r>
            <a:br>
              <a:rPr sz="3600"/>
            </a:br>
            <a:endParaRPr lang="es-AR" sz="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651600" y="1634400"/>
            <a:ext cx="7861320" cy="4934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9500" lnSpcReduction="10000"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Plazo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máximo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de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presentación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de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los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proyectos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: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4472C4"/>
                </a:solidFill>
                <a:latin typeface="Calibri"/>
              </a:rPr>
              <a:t> 20 de mayo a las 24hs.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Evaluación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de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proyectos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: 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4472C4"/>
                </a:solidFill>
                <a:latin typeface="Calibri"/>
              </a:rPr>
              <a:t>junio</a:t>
            </a:r>
            <a:r>
              <a:rPr lang="en-US" sz="2400" b="1" strike="noStrike" spc="-1" dirty="0">
                <a:solidFill>
                  <a:srgbClr val="4472C4"/>
                </a:solidFill>
                <a:latin typeface="Calibri"/>
              </a:rPr>
              <a:t> de 2022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Aprobación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de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dictámenes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: 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4472C4"/>
                </a:solidFill>
                <a:latin typeface="Calibri"/>
              </a:rPr>
              <a:t>Sesión</a:t>
            </a:r>
            <a:r>
              <a:rPr lang="en-US" sz="2400" b="1" strike="noStrike" spc="-1" dirty="0">
                <a:solidFill>
                  <a:srgbClr val="4472C4"/>
                </a:solidFill>
                <a:latin typeface="Calibri"/>
              </a:rPr>
              <a:t> C.S. </a:t>
            </a:r>
            <a:r>
              <a:rPr lang="en-US" sz="2400" b="1" strike="noStrike" spc="-1" dirty="0" err="1">
                <a:solidFill>
                  <a:srgbClr val="4472C4"/>
                </a:solidFill>
                <a:latin typeface="Calibri"/>
              </a:rPr>
              <a:t>Mes</a:t>
            </a:r>
            <a:r>
              <a:rPr lang="en-US" sz="2400" b="1" strike="noStrike" spc="-1" dirty="0">
                <a:solidFill>
                  <a:srgbClr val="4472C4"/>
                </a:solidFill>
                <a:latin typeface="Calibri"/>
              </a:rPr>
              <a:t> de </a:t>
            </a:r>
            <a:r>
              <a:rPr lang="en-US" sz="2400" b="1" strike="noStrike" spc="-1" dirty="0" err="1">
                <a:solidFill>
                  <a:srgbClr val="4472C4"/>
                </a:solidFill>
                <a:latin typeface="Calibri"/>
              </a:rPr>
              <a:t>agosto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Convocatoria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y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selección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de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estudiantes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extensionistas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: </a:t>
            </a:r>
            <a:r>
              <a:rPr lang="en-US" sz="2400" b="1" strike="noStrike" spc="-1" dirty="0">
                <a:solidFill>
                  <a:schemeClr val="accent1"/>
                </a:solidFill>
                <a:latin typeface="Calibri"/>
              </a:rPr>
              <a:t>Agosto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/</a:t>
            </a:r>
            <a:r>
              <a:rPr lang="en-US" sz="2400" b="1" strike="noStrike" spc="-1" dirty="0" err="1">
                <a:solidFill>
                  <a:schemeClr val="accent1"/>
                </a:solidFill>
                <a:latin typeface="Calibri"/>
              </a:rPr>
              <a:t>Septiembre</a:t>
            </a:r>
            <a:endParaRPr lang="es-AR" sz="2400" b="0" strike="noStrike" spc="-1" dirty="0">
              <a:solidFill>
                <a:schemeClr val="accent1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Entrega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de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fondos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: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4472C4"/>
                </a:solidFill>
                <a:latin typeface="Calibri"/>
              </a:rPr>
              <a:t>septiembre</a:t>
            </a:r>
            <a:r>
              <a:rPr lang="en-US" sz="2400" b="1" strike="noStrike" spc="-1" dirty="0">
                <a:solidFill>
                  <a:srgbClr val="4472C4"/>
                </a:solidFill>
                <a:latin typeface="Calibri"/>
              </a:rPr>
              <a:t> de 2022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Plazo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de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ejecución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: 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4472C4"/>
                </a:solidFill>
                <a:latin typeface="Calibri"/>
              </a:rPr>
              <a:t>entre 4 y 12 meses </a:t>
            </a: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AR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Rectangle 28"/>
          <p:cNvSpPr/>
          <p:nvPr/>
        </p:nvSpPr>
        <p:spPr>
          <a:xfrm>
            <a:off x="10089000" y="0"/>
            <a:ext cx="2102760" cy="685764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Oval 30"/>
          <p:cNvSpPr/>
          <p:nvPr/>
        </p:nvSpPr>
        <p:spPr>
          <a:xfrm>
            <a:off x="8915400" y="2359080"/>
            <a:ext cx="2139840" cy="2139840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Marcador de contenido 3"/>
          <p:cNvSpPr/>
          <p:nvPr/>
        </p:nvSpPr>
        <p:spPr>
          <a:xfrm>
            <a:off x="9030600" y="2474280"/>
            <a:ext cx="1912320" cy="190908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217080" y="289080"/>
            <a:ext cx="8595000" cy="961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68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pt-BR" sz="5300" b="1" strike="noStrike" spc="-1">
                <a:solidFill>
                  <a:srgbClr val="4472C4"/>
                </a:solidFill>
                <a:latin typeface="Calibri Light"/>
              </a:rPr>
              <a:t>Otros aspectos contemplados</a:t>
            </a:r>
            <a:br>
              <a:rPr sz="3600"/>
            </a:br>
            <a:endParaRPr lang="es-AR" sz="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51600" y="1250640"/>
            <a:ext cx="7861320" cy="53179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Las actividades con la comunidad pueden ser presenciales, virtuales o combinar ambas modalidades.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Los proyectos aprobados pero no financiados podrán ser readecuados, registrados y desarrollados, si es viable su ejecución sin contar con esta fuente de apoyo económico.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El destino del subsidio es para ejecutar gastos de transporte y movilidad, refrigerio, insumos o herramientas pero no remuneraciones a miembros del equipo.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Pueden formar parte de los equipos del Proyecto Docentes, graduados, personal técnico nodocente y personas de otras instituciones que cumplan un rol establecido.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Están habilitados para dirigir y co-dirigir los proyectos docentes de la UNaM desde la categoría de JTP a Titulares.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Rectangle 28"/>
          <p:cNvSpPr/>
          <p:nvPr/>
        </p:nvSpPr>
        <p:spPr>
          <a:xfrm>
            <a:off x="10089000" y="0"/>
            <a:ext cx="2102760" cy="685764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Oval 30"/>
          <p:cNvSpPr/>
          <p:nvPr/>
        </p:nvSpPr>
        <p:spPr>
          <a:xfrm>
            <a:off x="8915400" y="2359080"/>
            <a:ext cx="2139840" cy="2139840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Marcador de contenido 3"/>
          <p:cNvSpPr/>
          <p:nvPr/>
        </p:nvSpPr>
        <p:spPr>
          <a:xfrm>
            <a:off x="9030600" y="2474280"/>
            <a:ext cx="1912320" cy="190908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217080" y="289080"/>
            <a:ext cx="8595000" cy="1905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pt-BR" sz="5300" b="1" strike="noStrike" spc="-1">
                <a:solidFill>
                  <a:srgbClr val="4472C4"/>
                </a:solidFill>
                <a:latin typeface="Calibri Light"/>
              </a:rPr>
              <a:t>Más aspectos contemplados</a:t>
            </a:r>
            <a:br>
              <a:rPr sz="3600"/>
            </a:br>
            <a:endParaRPr lang="es-AR" sz="5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651600" y="1965960"/>
            <a:ext cx="7861320" cy="4602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Si la dimensión o complejidad del Proyecto lo amerita se prevé la figura de coordinador que podrá ser ejercida por docentes de cualquier categoría.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También como auxiliares podrán ser reconocidos docentes de cualquier categoría y personal técnico nodocente.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La rendición de cuentas se realiza de acuerdo con las normas vigentes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Los informes finales serán publicados en el Repositorio Digital de la UNaM.</a:t>
            </a:r>
            <a:endParaRPr lang="es-A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Rectangle 28"/>
          <p:cNvSpPr/>
          <p:nvPr/>
        </p:nvSpPr>
        <p:spPr>
          <a:xfrm>
            <a:off x="10089000" y="0"/>
            <a:ext cx="2102760" cy="685764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Oval 30"/>
          <p:cNvSpPr/>
          <p:nvPr/>
        </p:nvSpPr>
        <p:spPr>
          <a:xfrm>
            <a:off x="8915400" y="2359080"/>
            <a:ext cx="2139840" cy="2139840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Marcador de contenido 3"/>
          <p:cNvSpPr/>
          <p:nvPr/>
        </p:nvSpPr>
        <p:spPr>
          <a:xfrm>
            <a:off x="9030600" y="2474280"/>
            <a:ext cx="1912320" cy="190908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738</Words>
  <Application>Microsoft Office PowerPoint</Application>
  <PresentationFormat>Panorámica</PresentationFormat>
  <Paragraphs>63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Presentación de PowerPoint</vt:lpstr>
      <vt:lpstr>Aspectos novedosos de esta convocatoria </vt:lpstr>
      <vt:lpstr>¿Qué es el SASPI?  y  ¿Por qué lo empleamos en esta convocatoria?</vt:lpstr>
      <vt:lpstr>Marco normativo de las Prácticas Sociales Educativas en la UNaM</vt:lpstr>
      <vt:lpstr>¿Qué son las Prácticas Sociales Educativas?</vt:lpstr>
      <vt:lpstr>Montos asignados a cada Unidad Académica y   montos máximos establecidos para cada Proyecto definidos en la Resolución 01/21</vt:lpstr>
      <vt:lpstr>Plazos Previstos </vt:lpstr>
      <vt:lpstr>Otros aspectos contemplados </vt:lpstr>
      <vt:lpstr>Más aspectos contemplados </vt:lpstr>
      <vt:lpstr>Carga de información en el SASPI Primeros Pasos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Convocatoria PROFAE 2020</dc:title>
  <dc:subject/>
  <dc:creator>Hernan Cazzaniga</dc:creator>
  <dc:description/>
  <cp:lastModifiedBy>Hernan Cazzaniga</cp:lastModifiedBy>
  <cp:revision>30</cp:revision>
  <dcterms:created xsi:type="dcterms:W3CDTF">2021-03-05T18:02:24Z</dcterms:created>
  <dcterms:modified xsi:type="dcterms:W3CDTF">2022-05-09T17:54:46Z</dcterms:modified>
  <dc:language>es-AR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10</vt:i4>
  </property>
</Properties>
</file>